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300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45" r:id="rId42"/>
    <p:sldId id="346" r:id="rId43"/>
    <p:sldId id="347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5E0C8-2669-4B9B-AFCB-A16DE711D92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BAC3-9B21-4A15-8573-02B8EF6FC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E361-14D5-4306-817C-8B3EB2D7E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2CB56-67C7-441D-A636-11DCF54E4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087D1-D9F4-4F06-9C0F-CC1FF7B7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EB99-E78E-495B-B892-0CC76DC18711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8AC1-A611-483B-BE9F-DC2E6BA4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5489F-B6A8-4DA1-9D39-0826B8C2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1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7005-6525-4091-9F85-2DC28B0B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2D28D-42F2-4DD0-835E-0BED3624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E5C1-A64E-49FE-A7F6-0BB74C72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883F-9B3C-47D3-AAFC-7696E6B45EB5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79361-9494-4036-BFE4-AEDC9E8C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A3E19-066E-4558-BE0B-93668FB8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A6920-C3C1-47AE-9BAE-B5C44D4ED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C6527-57ED-448F-8056-65E0FC1D4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D5056-4441-4A1C-9382-A820560E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ACC-0C7A-443F-A383-B1B5EC1488F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D2B7B-C2FA-4FDA-AE38-E38E62FC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25112-2E95-49B8-851E-1B3FEC96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5351-C10D-4107-8F2F-9E014349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102A-A299-49B3-8C25-76A4EF241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9DDBD-3366-41EB-984B-C5EE96BB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BB615-A9E6-4E3B-8D14-5A8AD1717211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7BF7-2E2B-4059-99DC-A68A8F1C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2341-AE43-4E9D-8145-08C69A13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4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16E9-3DB1-42BC-95A3-457898C6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BCC98-9E5A-497D-9797-14303D3E7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A7860-63A0-4891-A73C-71C02879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D3D7-DC8E-4C89-B018-C44DEE57696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1E382-5B09-4D69-A0A6-172C0CE1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3B8BB-DF64-44EE-91E7-52A8A541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0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AFE4-7573-45C1-A3F8-3AED0650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DAF45-519E-4197-BF85-715AED323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C52C7-9225-483B-A725-2F0BBEED4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660B0-FCFC-4FD6-AB19-6795007D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CD94-182B-499B-858E-2690FC15EA7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07B96-CEE9-4209-99CB-B9A0E4F3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26F95-2CE4-415B-86BB-5D0BD9BD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786D-90CC-4419-A92A-17C2C510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C310E-5691-40A0-B3F2-263FBFC44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9DFD8-B492-43E8-A0E7-37B84ECC6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B9AFA1-090A-44A5-8901-7742957F0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420D4-6FE3-4366-8E05-47C03E14E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A9EC2-A901-48EA-BBD5-37E7D9B0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B2EF-FB79-4DEB-95B6-295905A54B15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721FC-DC7F-4292-8A11-D39269D2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FF48DF-623F-4F8C-82E0-65A728A7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166A-2166-4F3B-9013-7F2B3415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6BEE8-90D4-46A3-A37A-22736F45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D6752-2707-448A-A68E-3A5CBF8C5C76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902A-31F3-4041-B829-079B20C4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2786D-7F50-4484-8EE7-24EA25AA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0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1E750-F827-427A-BECF-E1B9FBE7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D6E1-705E-4D14-814C-CCDAA93B5BF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6A4FA-C0DC-42F6-A3FD-AC4F1E6C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A29E-5E26-4D2D-93DF-7A6DD152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2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F33F-CF0F-4A8E-BA9F-08B73034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8337-0BAD-42AE-A191-76E12ECD8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F0CA-384E-445F-B2FC-4B5171EE3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2C073-4CE5-4DDD-B2CF-B903F064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5D6E-F444-4C29-B915-8705E10BE7DD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9740C-48B7-45D5-90F6-47AA98A9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C2FF4-9322-4F0E-968E-001030CC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8255-709B-4DF2-BD45-25C3C6DA4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8152C-356A-4A48-863B-34141D23B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B2E5-EC18-4AB8-90D2-6F6C91ABD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D2DB-ED82-4D83-B0F9-9EDB9CDE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932E1-8B3A-4969-9E37-899978ABD7DC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B8D8D-A76C-4D2B-AD2C-B6727267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0C90A-F8B6-4D0C-9A7C-125D744B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1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8E41E-E0D0-41CA-9FA1-9578316B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C0A3-E15E-4273-989E-98EF61F3F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13855-5829-45CF-9B55-9D0D2B964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F175-9384-45D9-86A6-5ED25C1CDD3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664B4-6A8C-45A5-888F-D12FAC55B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BEE1-424C-4EE3-A80C-968055420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5E5F0-E5AB-489C-8364-9DA6828D9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9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71F24-E4D9-48D4-A955-6149C0A5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0" y="1730085"/>
            <a:ext cx="4309240" cy="2760098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  Induction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7DC7-6D20-4259-8F6A-883475C68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There are two aspects of mathematics, discovery and proof.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Both are of equal importance.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 must discover something before we can attempt to prove it.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 can only be certain of its truth 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once it has been proved.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2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669B8-5D03-4616-9905-1EE76CBA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endParaRPr lang="en-US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76CE8-20B9-4104-850A-C45FD5FC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Herein lies the power of mathematical proof.</a:t>
            </a:r>
          </a:p>
          <a:p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</a:t>
            </a: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clear argument that demonstrates the truth of a statement beyond doubt.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5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CC277-5A48-417E-AF17-98598A1D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br>
              <a:rPr lang="en-US" alt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05A6-33FE-4194-81FC-9967838C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</a:rPr>
              <a:t>Let’s consider a special kind of proof called mathematical induction.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Now, let’s see how it works.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59ECA-13F1-4DBF-B1A8-45E57E912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F123-00A9-45A6-BF07-C0D9A978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a statement that says something about all-natural numbers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call this statement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b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For every natural number </a:t>
            </a:r>
            <a:r>
              <a:rPr lang="en-US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sum  of the first </a:t>
            </a:r>
            <a:r>
              <a:rPr lang="en-US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numbers is </a:t>
            </a:r>
            <a:r>
              <a:rPr lang="en-US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b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8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2C794-9DDC-4D10-BD19-5A7EC046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B3BDF-1BE2-4449-A006-0FDB1C30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this statement is about all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numbers, it contains infinitely many statements.</a:t>
            </a:r>
          </a:p>
          <a:p>
            <a:pPr lvl="1"/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call them 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(2), . . . .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(1): The sum of the first 1 odd number is 1</a:t>
            </a:r>
            <a:r>
              <a:rPr lang="en-US" altLang="en-US" sz="2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(2): The sum of the first 2 odd numbers is 2</a:t>
            </a:r>
            <a:r>
              <a:rPr lang="en-US" altLang="en-US" sz="2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(3): The sum of the first 3 odd numbers is 3</a:t>
            </a:r>
            <a:r>
              <a:rPr lang="en-US" altLang="en-US" sz="2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14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F4F6A-A6A5-4D8B-861C-27988D28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5CFC-E591-4E91-BF3D-F0351D26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prove all of these statements at once? 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 is a clever way of doing so.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9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0970C-3401-4446-AEEB-B79905E9A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AF80-F9DE-4CD8-A4CA-6E363C39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core of the idea is: 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we can prove that, whenever one of these statements is true(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assumption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then the one following it in the list is also true(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to proof this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For every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if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true, then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+ 1) is true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the induction steps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it leads us from the truth of one statement to the next.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90F28-CF6B-45E9-8754-139C50CC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 Steps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376D9-190E-46B8-97A2-6F4CAFE79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2693976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for 1</a:t>
            </a:r>
            <a:r>
              <a:rPr lang="en-US" sz="22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</a:t>
            </a:r>
          </a:p>
          <a:p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 :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Discovery/Assumption</a:t>
            </a:r>
          </a:p>
          <a:p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Proofing something based on assumption</a:t>
            </a:r>
          </a:p>
          <a:p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 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Conclude the Induction</a:t>
            </a:r>
          </a:p>
        </p:txBody>
      </p:sp>
    </p:spTree>
    <p:extLst>
      <p:ext uri="{BB962C8B-B14F-4D97-AF65-F5344CB8AC3E}">
        <p14:creationId xmlns:p14="http://schemas.microsoft.com/office/powerpoint/2010/main" val="1996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49AEA-DBFD-4E04-A84E-A8B77738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9330-BAF0-480F-83CD-320C444F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suppose that we can also prove that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is true.</a:t>
            </a:r>
          </a:p>
          <a:p>
            <a:pPr lvl="1"/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induction step now leads us through the following chain of statements.</a:t>
            </a:r>
          </a:p>
          <a:p>
            <a:pPr lvl="1"/>
            <a:endParaRPr lang="en-US" altLang="en-US" sz="28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is true, so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is true. </a:t>
            </a:r>
            <a:b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is true, so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is true. </a:t>
            </a:r>
            <a:b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is true, so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is true.</a:t>
            </a:r>
            <a:br>
              <a:rPr lang="en-US" altLang="en-US" sz="2000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</a:rPr>
              <a:t>      .                        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134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05A6-85F4-4CD3-A8F6-60F31021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96B6-AB68-4C73-9CB3-AFFB53D2D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is a summary of this important method of proof.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see that, if all the induction steps are proved, then statement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proved for all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49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3C3F-1A1C-4FD4-B56A-B190FDA0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D7BB-66BD-449A-B42B-9AC5E565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92500"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natural number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be a statement depending on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74725" lvl="1" indent="-465138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Suppose that these conditions are satisfied.</a:t>
            </a:r>
          </a:p>
          <a:p>
            <a:pPr marL="974725" lvl="1" indent="-465138">
              <a:buFontTx/>
              <a:buAutoNum type="arabicPeriod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is true.</a:t>
            </a:r>
          </a:p>
          <a:p>
            <a:pPr marL="974725" lvl="1" indent="-465138">
              <a:buFontTx/>
              <a:buAutoNum type="arabicPeriod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every natural number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if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true,</a:t>
            </a:r>
          </a:p>
          <a:p>
            <a:pPr marL="974725" lvl="1" indent="-465138">
              <a:buFontTx/>
              <a:buAutoNum type="arabicPeriod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to Proof: 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+ 1) is true.</a:t>
            </a:r>
          </a:p>
          <a:p>
            <a:pPr marL="974725" lvl="1" indent="-465138">
              <a:buFontTx/>
              <a:buAutoNum type="arabicPeriod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 for all-natural numbers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40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D39C3-79B4-4385-9E68-CA7A1659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AB9F-5D2E-42B5-B6D1-BD17FFBFD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lecture, we examine the relationship between these two key components of mathematics more closely.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8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D73C1-FBAE-4F24-A21C-8F010223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5736-B487-4F4F-99D7-76AC8CA59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step 2 , we do not prove that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true. 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show that, if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true, then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true.</a:t>
            </a:r>
          </a:p>
          <a:p>
            <a:pPr lvl="1"/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assumption that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 is called the induction hypothesis.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8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484272-7C7C-4F6B-A3DF-6B5EE8D4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9FA2-FC4E-46F5-94F1-1294293E2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that, for all-natural numbers </a:t>
            </a: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+ 3 + 5 + . . . + (2</a:t>
            </a: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= </a:t>
            </a: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denote the statement.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63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18C578-736F-46E8-9E02-6EAFB1A6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 – Step 1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5A05-3CDF-41AE-A03D-3F05D14EB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show that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is true. 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is simply the statement that 1 = 1</a:t>
            </a:r>
            <a:r>
              <a:rPr lang="en-US" altLang="en-US" sz="28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is, of course, true.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0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03EE0-45B3-48F5-938D-9983A692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 – Step 2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47AF-14B9-4C44-A921-FE28EFF24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that, for all-natural numbers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+ 3 + 5 + . . . + (2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=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assume that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true. 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our induction hypothesis is: 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1 + 3 + 5 + . . . + (2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=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9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D1A9B-4ECC-432E-977B-F8428320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 – Step 3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B54D-F7CD-4D9B-9468-86E2A9D3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that, for all-natural numbers 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+ 3 + 5 + . . . + (2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= 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altLang="en-US" sz="2000">
              <a:solidFill>
                <a:srgbClr val="000000"/>
              </a:solidFill>
            </a:endParaRPr>
          </a:p>
          <a:p>
            <a:r>
              <a:rPr lang="en-US" altLang="en-US" sz="2000">
                <a:solidFill>
                  <a:srgbClr val="000000"/>
                </a:solidFill>
              </a:rPr>
              <a:t>We want to use this to show that </a:t>
            </a:r>
            <a:r>
              <a:rPr lang="en-US" altLang="en-US" sz="2000" i="1">
                <a:solidFill>
                  <a:srgbClr val="000000"/>
                </a:solidFill>
              </a:rPr>
              <a:t>P</a:t>
            </a:r>
            <a:r>
              <a:rPr lang="en-US" altLang="en-US" sz="2000">
                <a:solidFill>
                  <a:srgbClr val="000000"/>
                </a:solidFill>
              </a:rPr>
              <a:t>(</a:t>
            </a:r>
            <a:r>
              <a:rPr lang="en-US" altLang="en-US" sz="2000" i="1">
                <a:solidFill>
                  <a:srgbClr val="000000"/>
                </a:solidFill>
              </a:rPr>
              <a:t>k</a:t>
            </a:r>
            <a:r>
              <a:rPr lang="en-US" altLang="en-US" sz="2000">
                <a:solidFill>
                  <a:srgbClr val="000000"/>
                </a:solidFill>
              </a:rPr>
              <a:t> +1) is true.</a:t>
            </a:r>
          </a:p>
          <a:p>
            <a:pPr lvl="1"/>
            <a:endParaRPr lang="en-US" altLang="en-US" sz="2000">
              <a:solidFill>
                <a:srgbClr val="000000"/>
              </a:solidFill>
            </a:endParaRPr>
          </a:p>
          <a:p>
            <a:pPr lvl="1"/>
            <a:r>
              <a:rPr lang="en-US" altLang="en-US" sz="2000">
                <a:solidFill>
                  <a:srgbClr val="000000"/>
                </a:solidFill>
              </a:rPr>
              <a:t>That is, 1 + 3 + 5 + . . . + (2</a:t>
            </a:r>
            <a:r>
              <a:rPr lang="en-US" altLang="en-US" sz="2000" i="1">
                <a:solidFill>
                  <a:srgbClr val="000000"/>
                </a:solidFill>
              </a:rPr>
              <a:t>k –</a:t>
            </a:r>
            <a:r>
              <a:rPr lang="en-US" altLang="en-US" sz="2000">
                <a:solidFill>
                  <a:srgbClr val="000000"/>
                </a:solidFill>
              </a:rPr>
              <a:t> 1) + [2(</a:t>
            </a:r>
            <a:r>
              <a:rPr lang="en-US" altLang="en-US" sz="2000" i="1">
                <a:solidFill>
                  <a:srgbClr val="000000"/>
                </a:solidFill>
              </a:rPr>
              <a:t>k +</a:t>
            </a:r>
            <a:r>
              <a:rPr lang="en-US" altLang="en-US" sz="2000">
                <a:solidFill>
                  <a:srgbClr val="000000"/>
                </a:solidFill>
              </a:rPr>
              <a:t> 1) – 1] = (</a:t>
            </a:r>
            <a:r>
              <a:rPr lang="en-US" altLang="en-US" sz="2000" i="1">
                <a:solidFill>
                  <a:srgbClr val="000000"/>
                </a:solidFill>
              </a:rPr>
              <a:t>k </a:t>
            </a:r>
            <a:r>
              <a:rPr lang="en-US" altLang="en-US" sz="2000">
                <a:solidFill>
                  <a:srgbClr val="000000"/>
                </a:solidFill>
              </a:rPr>
              <a:t>+ 1)</a:t>
            </a:r>
            <a:r>
              <a:rPr lang="en-US" altLang="en-US" sz="2000" baseline="30000">
                <a:solidFill>
                  <a:srgbClr val="000000"/>
                </a:solidFill>
              </a:rPr>
              <a:t>2</a:t>
            </a:r>
          </a:p>
          <a:p>
            <a:pPr lvl="1"/>
            <a:endParaRPr lang="en-US" altLang="en-US" sz="2000">
              <a:solidFill>
                <a:srgbClr val="000000"/>
              </a:solidFill>
            </a:endParaRPr>
          </a:p>
          <a:p>
            <a:pPr lvl="1"/>
            <a:r>
              <a:rPr lang="en-US" altLang="en-US" sz="2000">
                <a:solidFill>
                  <a:srgbClr val="000000"/>
                </a:solidFill>
              </a:rPr>
              <a:t>Note that we get </a:t>
            </a:r>
            <a:r>
              <a:rPr lang="en-US" altLang="en-US" sz="2000" i="1">
                <a:solidFill>
                  <a:srgbClr val="000000"/>
                </a:solidFill>
              </a:rPr>
              <a:t>P</a:t>
            </a:r>
            <a:r>
              <a:rPr lang="en-US" altLang="en-US" sz="2000">
                <a:solidFill>
                  <a:srgbClr val="000000"/>
                </a:solidFill>
              </a:rPr>
              <a:t>(</a:t>
            </a:r>
            <a:r>
              <a:rPr lang="en-US" altLang="en-US" sz="2000" i="1">
                <a:solidFill>
                  <a:srgbClr val="000000"/>
                </a:solidFill>
              </a:rPr>
              <a:t>k</a:t>
            </a:r>
            <a:r>
              <a:rPr lang="en-US" altLang="en-US" sz="2000">
                <a:solidFill>
                  <a:srgbClr val="000000"/>
                </a:solidFill>
              </a:rPr>
              <a:t> + 1) by substituting </a:t>
            </a:r>
            <a:r>
              <a:rPr lang="en-US" altLang="en-US" sz="2000" i="1">
                <a:solidFill>
                  <a:srgbClr val="000000"/>
                </a:solidFill>
              </a:rPr>
              <a:t>k +</a:t>
            </a:r>
            <a:r>
              <a:rPr lang="en-US" altLang="en-US" sz="2000">
                <a:solidFill>
                  <a:srgbClr val="000000"/>
                </a:solidFill>
              </a:rPr>
              <a:t> 1 for each </a:t>
            </a:r>
            <a:r>
              <a:rPr lang="en-US" altLang="en-US" sz="2000" i="1">
                <a:solidFill>
                  <a:srgbClr val="000000"/>
                </a:solidFill>
              </a:rPr>
              <a:t>n </a:t>
            </a:r>
            <a:r>
              <a:rPr lang="en-US" altLang="en-US" sz="2000">
                <a:solidFill>
                  <a:srgbClr val="000000"/>
                </a:solidFill>
              </a:rPr>
              <a:t>in the statement </a:t>
            </a:r>
            <a:r>
              <a:rPr lang="en-US" altLang="en-US" sz="2000" i="1">
                <a:solidFill>
                  <a:srgbClr val="000000"/>
                </a:solidFill>
              </a:rPr>
              <a:t>P</a:t>
            </a:r>
            <a:r>
              <a:rPr lang="en-US" altLang="en-US" sz="2000">
                <a:solidFill>
                  <a:srgbClr val="000000"/>
                </a:solidFill>
              </a:rPr>
              <a:t>(</a:t>
            </a:r>
            <a:r>
              <a:rPr lang="en-US" altLang="en-US" sz="2000" i="1">
                <a:solidFill>
                  <a:srgbClr val="000000"/>
                </a:solidFill>
              </a:rPr>
              <a:t>n</a:t>
            </a:r>
            <a:r>
              <a:rPr lang="en-US" altLang="en-US" sz="2000">
                <a:solidFill>
                  <a:srgbClr val="000000"/>
                </a:solidFill>
              </a:rPr>
              <a:t>).</a:t>
            </a:r>
            <a:endParaRPr lang="en-US" altLang="en-US" sz="2000" baseline="30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12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E257D1-97BA-4FD0-A265-90C90A94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 – Step 3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6D06-59B1-4A7B-9902-85D86033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000">
                <a:solidFill>
                  <a:srgbClr val="000000"/>
                </a:solidFill>
              </a:rPr>
              <a:t>We start with the left side and use the induction hypothesis to obtain the right side of the equation:</a:t>
            </a:r>
          </a:p>
          <a:p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+ 3 + 5 + . . . + (2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+ [2(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+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– 1] = [1 + 3 + 5 + . . . + (2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1)] + [2(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+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– 1]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000000"/>
                </a:solidFill>
              </a:rPr>
              <a:t>					(Group the first </a:t>
            </a:r>
            <a:r>
              <a:rPr lang="en-US" altLang="en-US" sz="2000" i="1">
                <a:solidFill>
                  <a:srgbClr val="000000"/>
                </a:solidFill>
              </a:rPr>
              <a:t>k</a:t>
            </a:r>
            <a:r>
              <a:rPr lang="en-US" altLang="en-US" sz="2000">
                <a:solidFill>
                  <a:srgbClr val="000000"/>
                </a:solidFill>
              </a:rPr>
              <a:t> terms) 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1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D0B08-68EC-4AC7-96B5-DF8B2335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 – Step 3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CB59-B09A-4E30-96DA-9008A2E90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[2(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+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– 1]    Induction Hypothesis 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[2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+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– 1]	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+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+ 1)</a:t>
            </a:r>
            <a:r>
              <a:rPr lang="en-US" altLang="en-US" sz="2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+ 1) follows from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completes the induction step.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3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EA1F2D-27AA-4955-ACCE-376789C5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1 – Step 4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2DD3-857E-45B3-B912-CDE9AC30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proved steps 1, 2 and 3, we conclude by the Principle of Mathematical Induction that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true for all-natural numbers 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37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69A7-45A1-4C0D-9876-052E1B46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161C-606B-49D1-8176-35A835D90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that, for every natural number </a:t>
            </a:r>
            <a:r>
              <a:rPr lang="en-US" altLang="en-US" sz="3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endParaRPr lang="en-US" alt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 the statement.</a:t>
            </a:r>
          </a:p>
          <a:p>
            <a:pPr lvl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show that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true for all-natural numbers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33012BE9-9B76-4BE8-AF79-70F966BF0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928270"/>
              </p:ext>
            </p:extLst>
          </p:nvPr>
        </p:nvGraphicFramePr>
        <p:xfrm>
          <a:off x="2182468" y="2457244"/>
          <a:ext cx="5486400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3" imgW="1701720" imgH="393480" progId="Equation.DSMT4">
                  <p:embed/>
                </p:oleObj>
              </mc:Choice>
              <mc:Fallback>
                <p:oleObj name="Equation" r:id="rId3" imgW="1701720" imgH="393480" progId="Equation.DSMT4">
                  <p:embed/>
                  <p:pic>
                    <p:nvPicPr>
                      <p:cNvPr id="1543173" name="Object 5">
                        <a:extLst>
                          <a:ext uri="{FF2B5EF4-FFF2-40B4-BE49-F238E27FC236}">
                            <a16:creationId xmlns:a16="http://schemas.microsoft.com/office/drawing/2014/main" id="{E891BD00-85D8-4AE7-B10F-6229CE2BD9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468" y="2457244"/>
                        <a:ext cx="5486400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55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4DE86-9CD9-468B-84F3-27CB8688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86855"/>
            <a:ext cx="3363288" cy="3387497"/>
          </a:xfrm>
        </p:spPr>
        <p:txBody>
          <a:bodyPr anchor="b">
            <a:normAutofit/>
          </a:bodyPr>
          <a:lstStyle/>
          <a:p>
            <a:r>
              <a:rPr lang="en-US" altLang="en-US" sz="37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Example 2 – Step 1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BF86C-3B60-4096-9748-22232FE3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altLang="en-US" sz="2000" dirty="0"/>
              <a:t>We need to show that </a:t>
            </a:r>
            <a:r>
              <a:rPr lang="en-US" altLang="en-US" sz="2000" i="1" dirty="0"/>
              <a:t>P</a:t>
            </a:r>
            <a:r>
              <a:rPr lang="en-US" altLang="en-US" sz="2000" dirty="0"/>
              <a:t>(1) is true. </a:t>
            </a:r>
          </a:p>
          <a:p>
            <a:pPr lvl="1"/>
            <a:r>
              <a:rPr lang="en-US" altLang="en-US" sz="2000" dirty="0"/>
              <a:t>However, </a:t>
            </a:r>
            <a:r>
              <a:rPr lang="en-US" altLang="en-US" sz="2000" i="1" dirty="0"/>
              <a:t>P</a:t>
            </a:r>
            <a:r>
              <a:rPr lang="en-US" altLang="en-US" sz="2000" dirty="0"/>
              <a:t>(1) says that:</a:t>
            </a:r>
          </a:p>
          <a:p>
            <a:pPr lvl="1"/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is simply the statement that 1 = 1(1+1)/2</a:t>
            </a:r>
          </a:p>
          <a:p>
            <a:pPr lvl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1=1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This statement is clearly true.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435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2DD04-4D6A-48B2-BBB2-CDEE8AF1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 and Proof</a:t>
            </a:r>
            <a:br>
              <a:rPr lang="en-US" alt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C9B2-B925-4809-9750-7B3A2DAB7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try a simple experiment. 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add more and more of the odd numbers as follows: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1 = 1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1 + 3 = 4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1 + 3 + 5 = 9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1 + 3 + 5 + 7 = 16</a:t>
            </a:r>
            <a:b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1 + 3 + 5 + 7 + 9 = 25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notice about the numbers on the right side of these equations?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88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494F-BF0D-472F-8C2E-6A642AA4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684000" cy="1325563"/>
          </a:xfrm>
        </p:spPr>
        <p:txBody>
          <a:bodyPr>
            <a:normAutofit fontScale="90000"/>
          </a:bodyPr>
          <a:lstStyle/>
          <a:p>
            <a:r>
              <a:rPr lang="en-US" alt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Proof by Mathematical Induction : A Proof A </a:t>
            </a:r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  by Mathematical Induction : Example 1 – Step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B089-16E8-4EFD-B240-E541F3A9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</a:t>
            </a:r>
            <a:r>
              <a:rPr lang="en-US" alt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true. </a:t>
            </a: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our induction hypothesis is:</a:t>
            </a:r>
          </a:p>
          <a:p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use this to show that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 is true.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07280234-9326-4CF8-8B6F-4DCE2501B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308498"/>
              </p:ext>
            </p:extLst>
          </p:nvPr>
        </p:nvGraphicFramePr>
        <p:xfrm>
          <a:off x="2581275" y="3166235"/>
          <a:ext cx="42672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1701720" imgH="393480" progId="Equation.DSMT4">
                  <p:embed/>
                </p:oleObj>
              </mc:Choice>
              <mc:Fallback>
                <p:oleObj name="Equation" r:id="rId3" imgW="1701720" imgH="393480" progId="Equation.DSMT4">
                  <p:embed/>
                  <p:pic>
                    <p:nvPicPr>
                      <p:cNvPr id="1546244" name="Object 4">
                        <a:extLst>
                          <a:ext uri="{FF2B5EF4-FFF2-40B4-BE49-F238E27FC236}">
                            <a16:creationId xmlns:a16="http://schemas.microsoft.com/office/drawing/2014/main" id="{C23A5319-DCF7-4FF0-833A-F45F77C91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166235"/>
                        <a:ext cx="42672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7F88A07C-C43F-4D5A-876B-EA759B557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0650" y="4743450"/>
          <a:ext cx="68580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2831760" imgH="431640" progId="Equation.DSMT4">
                  <p:embed/>
                </p:oleObj>
              </mc:Choice>
              <mc:Fallback>
                <p:oleObj name="Equation" r:id="rId5" imgW="2831760" imgH="431640" progId="Equation.DSMT4">
                  <p:embed/>
                  <p:pic>
                    <p:nvPicPr>
                      <p:cNvPr id="1546246" name="Object 6">
                        <a:extLst>
                          <a:ext uri="{FF2B5EF4-FFF2-40B4-BE49-F238E27FC236}">
                            <a16:creationId xmlns:a16="http://schemas.microsoft.com/office/drawing/2014/main" id="{EC2932FF-2504-47FA-80E8-D1F55F29DA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743450"/>
                        <a:ext cx="68580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9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B5A8-87F0-4886-8553-8F8C62C9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  by Mathematical Induction : Example 1 – Step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D7864-FF55-467F-9D66-399B5231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So, we start with the left side and use the induction hypothesis to obtain the right side: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1 + 2 + 3 + . . . + </a:t>
            </a:r>
            <a:r>
              <a:rPr lang="en-US" altLang="en-US" i="1" dirty="0"/>
              <a:t>k </a:t>
            </a:r>
            <a:r>
              <a:rPr lang="en-US" altLang="en-US" dirty="0"/>
              <a:t>+ (</a:t>
            </a:r>
            <a:r>
              <a:rPr lang="en-US" altLang="en-US" i="1" dirty="0"/>
              <a:t>k </a:t>
            </a:r>
            <a:r>
              <a:rPr lang="en-US" altLang="en-US" dirty="0"/>
              <a:t>+ 1)  = [1 + 2 + 3 + . . . + </a:t>
            </a:r>
            <a:r>
              <a:rPr lang="en-US" altLang="en-US" i="1" dirty="0"/>
              <a:t>k</a:t>
            </a:r>
            <a:r>
              <a:rPr lang="en-US" altLang="en-US" dirty="0"/>
              <a:t>]</a:t>
            </a:r>
            <a:r>
              <a:rPr lang="en-US" altLang="en-US" i="1" dirty="0"/>
              <a:t> </a:t>
            </a:r>
            <a:r>
              <a:rPr lang="en-US" altLang="en-US" dirty="0"/>
              <a:t>+ (</a:t>
            </a:r>
            <a:r>
              <a:rPr lang="en-US" altLang="en-US" i="1" dirty="0"/>
              <a:t>k </a:t>
            </a:r>
            <a:r>
              <a:rPr lang="en-US" altLang="en-US" dirty="0"/>
              <a:t>+ 1)</a:t>
            </a:r>
          </a:p>
          <a:p>
            <a:endParaRPr lang="en-US" alt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34812DE0-8EED-4B12-BE2C-E0B0E72085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272297"/>
              </p:ext>
            </p:extLst>
          </p:nvPr>
        </p:nvGraphicFramePr>
        <p:xfrm>
          <a:off x="1914110" y="3821389"/>
          <a:ext cx="32004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1193760" imgH="393480" progId="Equation.DSMT4">
                  <p:embed/>
                </p:oleObj>
              </mc:Choice>
              <mc:Fallback>
                <p:oleObj name="Equation" r:id="rId3" imgW="1193760" imgH="393480" progId="Equation.DSMT4">
                  <p:embed/>
                  <p:pic>
                    <p:nvPicPr>
                      <p:cNvPr id="1547270" name="Object 6">
                        <a:extLst>
                          <a:ext uri="{FF2B5EF4-FFF2-40B4-BE49-F238E27FC236}">
                            <a16:creationId xmlns:a16="http://schemas.microsoft.com/office/drawing/2014/main" id="{82C2857B-6E24-421D-B490-E672921B97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110" y="3821389"/>
                        <a:ext cx="3200400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 algn="ctr">
                            <a:solidFill>
                              <a:srgbClr val="CD963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684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EB6E-DE16-440D-BD53-991941FB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  by Mathematical Induction : Example 1 – Step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B9CD-7339-4879-A548-97CD5AFB6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+ 1) follows from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completes the induction step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98AACA7-464B-4B67-9634-511EE444E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934144"/>
              </p:ext>
            </p:extLst>
          </p:nvPr>
        </p:nvGraphicFramePr>
        <p:xfrm>
          <a:off x="7055953" y="2214562"/>
          <a:ext cx="34036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3" imgW="1269720" imgH="1333440" progId="Equation.DSMT4">
                  <p:embed/>
                </p:oleObj>
              </mc:Choice>
              <mc:Fallback>
                <p:oleObj name="Equation" r:id="rId3" imgW="1269720" imgH="1333440" progId="Equation.DSMT4">
                  <p:embed/>
                  <p:pic>
                    <p:nvPicPr>
                      <p:cNvPr id="1548292" name="Object 4">
                        <a:extLst>
                          <a:ext uri="{FF2B5EF4-FFF2-40B4-BE49-F238E27FC236}">
                            <a16:creationId xmlns:a16="http://schemas.microsoft.com/office/drawing/2014/main" id="{654117A8-D19A-45CB-8393-2F1607DD2D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5953" y="2214562"/>
                        <a:ext cx="3403600" cy="357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723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FCC2-12AC-48E9-AC08-F9C4EFF3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  by Mathematical Induction : Example 1 – Step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4FD7-45BD-406F-AB45-A8DE303EC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Having proved Steps 1, 2, and 3 </a:t>
            </a:r>
            <a:br>
              <a:rPr lang="en-US" altLang="en-US" sz="2800" dirty="0"/>
            </a:br>
            <a:r>
              <a:rPr lang="en-US" altLang="en-US" sz="2800" dirty="0"/>
              <a:t>we conclude by the Principle of Mathematical Induction that </a:t>
            </a:r>
            <a:r>
              <a:rPr lang="en-US" altLang="en-US" sz="2800" i="1" dirty="0"/>
              <a:t>P</a:t>
            </a:r>
            <a:r>
              <a:rPr lang="en-US" altLang="en-US" sz="2800" dirty="0"/>
              <a:t>(</a:t>
            </a:r>
            <a:r>
              <a:rPr lang="en-US" altLang="en-US" sz="2800" i="1" dirty="0"/>
              <a:t>n</a:t>
            </a:r>
            <a:r>
              <a:rPr lang="en-US" altLang="en-US" sz="2800" dirty="0"/>
              <a:t>) </a:t>
            </a:r>
            <a:br>
              <a:rPr lang="en-US" altLang="en-US" sz="2800" dirty="0"/>
            </a:br>
            <a:r>
              <a:rPr lang="en-US" altLang="en-US" sz="2800" dirty="0"/>
              <a:t>is true for all-natural numbers </a:t>
            </a:r>
            <a:r>
              <a:rPr lang="en-US" altLang="en-US" sz="2800" i="1" dirty="0"/>
              <a:t>n</a:t>
            </a:r>
            <a:r>
              <a:rPr lang="en-US" alt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7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A32A-7F89-4D32-8CD1-946CBD42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Induction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8F15-760A-493E-B382-6BA940F9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might happen that a statement </a:t>
            </a:r>
            <a:r>
              <a:rPr lang="en-US" alt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false for the first few natural numbers, but true from some number on.</a:t>
            </a: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we may want to prove that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true for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≥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</a:t>
            </a: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that, if we prove that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is true, then this fact, together with the induction step, would imply the truth of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(7), . . .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5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8FCD-F0A3-4731-9C8A-7982276E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Proving an Inequality by Induction : Example 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9952-E742-489A-A73E-CD906A55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 that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</a:t>
            </a:r>
            <a:r>
              <a:rPr lang="en-US" altLang="en-US" sz="4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 n!		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</a:t>
            </a:r>
            <a:r>
              <a:rPr lang="en-US" alt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≥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  <a:p>
            <a:pPr lvl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denote the statement 2</a:t>
            </a:r>
            <a:r>
              <a:rPr lang="en-US" altLang="en-US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 n!.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1CED-F5E3-420B-BF6F-7DD04AD3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Proving an Inequality by Induction : Example 3 - Step 1</a:t>
            </a:r>
            <a:endParaRPr lang="en-US" dirty="0"/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B8561D8C-66F7-4F56-BA24-C8F3CE8C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1259990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A1CE-7BE7-4198-A72C-0D26BCF0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Proving an Inequality by Induction : Example 3 - Step 2</a:t>
            </a:r>
            <a:endParaRPr lang="en-US" dirty="0"/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98DAC8EE-107F-4834-BF93-F8BFFAACB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54" y="1858581"/>
            <a:ext cx="8457746" cy="4016871"/>
          </a:xfrm>
        </p:spPr>
      </p:pic>
    </p:spTree>
    <p:extLst>
      <p:ext uri="{BB962C8B-B14F-4D97-AF65-F5344CB8AC3E}">
        <p14:creationId xmlns:p14="http://schemas.microsoft.com/office/powerpoint/2010/main" val="984515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D16-DC44-4E6E-8172-B7E10A6D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Proving an Inequality by Induction : Example 3 - Step 2</a:t>
            </a:r>
            <a:endParaRPr lang="en-US" dirty="0"/>
          </a:p>
        </p:txBody>
      </p:sp>
      <p:pic>
        <p:nvPicPr>
          <p:cNvPr id="11" name="Content Placeholder 10" descr="Text, letter&#10;&#10;Description automatically generated">
            <a:extLst>
              <a:ext uri="{FF2B5EF4-FFF2-40B4-BE49-F238E27FC236}">
                <a16:creationId xmlns:a16="http://schemas.microsoft.com/office/drawing/2014/main" id="{A598F1A2-78FB-487A-A001-414FA9E0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49314"/>
            <a:ext cx="8302171" cy="4348410"/>
          </a:xfrm>
        </p:spPr>
      </p:pic>
    </p:spTree>
    <p:extLst>
      <p:ext uri="{BB962C8B-B14F-4D97-AF65-F5344CB8AC3E}">
        <p14:creationId xmlns:p14="http://schemas.microsoft.com/office/powerpoint/2010/main" val="3820652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B3E-BF42-4708-911E-EBC9122C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Proving an Inequality by Induction : Example 3 - Step 2</a:t>
            </a:r>
            <a:endParaRPr lang="en-US" dirty="0"/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2A25701E-11FB-41C3-BDC4-ACE25D0D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179942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C45B9-B2BE-4118-9F61-981DD3FB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 and Proof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DA1F7-44DC-4D8C-88E5-86E2DADC1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</a:rPr>
              <a:t>This leads naturally to the following question: 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Is it true that, for every natural number </a:t>
            </a:r>
            <a:r>
              <a:rPr lang="en-US" altLang="en-US" sz="2400" i="1" dirty="0">
                <a:solidFill>
                  <a:srgbClr val="000000"/>
                </a:solidFill>
              </a:rPr>
              <a:t>n</a:t>
            </a:r>
            <a:r>
              <a:rPr lang="en-US" altLang="en-US" sz="2400" dirty="0">
                <a:solidFill>
                  <a:srgbClr val="000000"/>
                </a:solidFill>
              </a:rPr>
              <a:t>, the sum of the first </a:t>
            </a:r>
            <a:r>
              <a:rPr lang="en-US" altLang="en-US" sz="2400" i="1" dirty="0">
                <a:solidFill>
                  <a:srgbClr val="000000"/>
                </a:solidFill>
              </a:rPr>
              <a:t>n </a:t>
            </a:r>
            <a:r>
              <a:rPr lang="en-US" altLang="en-US" sz="2400" dirty="0">
                <a:solidFill>
                  <a:srgbClr val="000000"/>
                </a:solidFill>
              </a:rPr>
              <a:t>odd numbers is </a:t>
            </a:r>
            <a:r>
              <a:rPr lang="en-US" altLang="en-US" sz="2400" i="1" dirty="0">
                <a:solidFill>
                  <a:srgbClr val="000000"/>
                </a:solidFill>
              </a:rPr>
              <a:t>n</a:t>
            </a:r>
            <a:r>
              <a:rPr lang="en-US" altLang="en-US" sz="2400" baseline="30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?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Could this remarkable property be true?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6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81C5-E2AE-4F80-B2A3-F7684EBE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Proving an Inequality by Induction : Example 3 - Step 4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AC38EB-1EFB-476F-9D28-B828E51D9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2065089"/>
            <a:ext cx="10704736" cy="4103482"/>
          </a:xfrm>
        </p:spPr>
      </p:pic>
    </p:spTree>
    <p:extLst>
      <p:ext uri="{BB962C8B-B14F-4D97-AF65-F5344CB8AC3E}">
        <p14:creationId xmlns:p14="http://schemas.microsoft.com/office/powerpoint/2010/main" val="2025105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0471-44A8-4165-9310-DF67E765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Use in Computer Science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E4A566-4A02-479F-A5A6-A07AE3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Speech Recognition</a:t>
            </a:r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57CC1D-825E-4C6A-8D1F-4476F8AED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616530"/>
            <a:ext cx="6019331" cy="36216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4481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482D-D8FF-46F2-8E9A-B236099A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Use in Computer Science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44ADAA-5DFE-4481-A34B-F3F5166D6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93" y="2122384"/>
            <a:ext cx="3333750" cy="33337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7B4A9-9E4B-424E-9912-C4EFB8C6E88B}"/>
              </a:ext>
            </a:extLst>
          </p:cNvPr>
          <p:cNvSpPr txBox="1"/>
          <p:nvPr/>
        </p:nvSpPr>
        <p:spPr>
          <a:xfrm>
            <a:off x="1696278" y="2729948"/>
            <a:ext cx="234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3820982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023E-49A1-4822-9CF0-011F9FF7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Use in Computer Science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374C5E4-E1EA-4919-B3DD-0BE0306EA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93" y="1947069"/>
            <a:ext cx="6191250" cy="41529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45970-8D61-46E2-A2EF-C02A430E571E}"/>
              </a:ext>
            </a:extLst>
          </p:cNvPr>
          <p:cNvSpPr txBox="1"/>
          <p:nvPr/>
        </p:nvSpPr>
        <p:spPr>
          <a:xfrm>
            <a:off x="838200" y="2835965"/>
            <a:ext cx="304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1984710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C7B5-089C-4638-900D-27C0055F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488B-12E8-4EE5-AEA1-7B935AD2D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Probability : </a:t>
            </a:r>
            <a:r>
              <a:rPr lang="en-US" dirty="0"/>
              <a:t>represent possibility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Definition :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Probability is the likelihood (chance) of an event occurring</a:t>
            </a:r>
          </a:p>
          <a:p>
            <a:r>
              <a:rPr lang="en-US" b="1" dirty="0">
                <a:solidFill>
                  <a:srgbClr val="333333"/>
                </a:solidFill>
                <a:latin typeface="Source Sans Pro" panose="020B0503030403020204" pitchFamily="34" charset="0"/>
              </a:rPr>
              <a:t>Basic formula : 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93C495-9B33-4C0B-B8F6-EC87D184C5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04592" y="5297357"/>
          <a:ext cx="8266042" cy="731520"/>
        </p:xfrm>
        <a:graphic>
          <a:graphicData uri="http://schemas.openxmlformats.org/drawingml/2006/table">
            <a:tbl>
              <a:tblPr/>
              <a:tblGrid>
                <a:gridCol w="4133021">
                  <a:extLst>
                    <a:ext uri="{9D8B030D-6E8A-4147-A177-3AD203B41FA5}">
                      <a16:colId xmlns:a16="http://schemas.microsoft.com/office/drawing/2014/main" val="3899001981"/>
                    </a:ext>
                  </a:extLst>
                </a:gridCol>
                <a:gridCol w="4133021">
                  <a:extLst>
                    <a:ext uri="{9D8B030D-6E8A-4147-A177-3AD203B41FA5}">
                      <a16:colId xmlns:a16="http://schemas.microsoft.com/office/drawing/2014/main" val="593467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Source Sans Pro" panose="020B0503030403020204" pitchFamily="34" charset="0"/>
                        </a:rPr>
                        <a:t>                                                        Probability =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Source Sans Pro" panose="020B0503030403020204" pitchFamily="34" charset="0"/>
                        </a:rPr>
                        <a:t> </a:t>
                      </a:r>
                      <a:r>
                        <a:rPr lang="en-US" u="sng">
                          <a:effectLst/>
                          <a:latin typeface="Source Sans Pro" panose="020B0503030403020204" pitchFamily="34" charset="0"/>
                        </a:rPr>
                        <a:t>the number of ways of achieving success</a:t>
                      </a:r>
                      <a:endParaRPr lang="en-US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99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Source Sans Pro" panose="020B0503030403020204" pitchFamily="34" charset="0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Source Sans Pro" panose="020B0503030403020204" pitchFamily="34" charset="0"/>
                        </a:rPr>
                        <a:t> the total number of possible outcomes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5615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C34BA9C-EA3D-48C3-B207-177DD79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2357437"/>
            <a:ext cx="5337313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6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BEC7-D76B-4AA9-B7EA-810A1431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to Remember about Probability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040B04-ABF1-407C-B44F-E1D3A841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1" y="4555217"/>
            <a:ext cx="6049616" cy="14913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D44FD-165F-41AD-97BC-25ACAA9503E4}"/>
              </a:ext>
            </a:extLst>
          </p:cNvPr>
          <p:cNvSpPr txBox="1"/>
          <p:nvPr/>
        </p:nvSpPr>
        <p:spPr>
          <a:xfrm>
            <a:off x="1311965" y="1921565"/>
            <a:ext cx="9727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The probability of an event can only be between 0 and 1 and can also be written as a percentage.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The probability of event A is often written as </a:t>
            </a:r>
            <a:r>
              <a:rPr lang="en-US" b="0" i="0" dirty="0">
                <a:solidFill>
                  <a:srgbClr val="21242C"/>
                </a:solidFill>
                <a:effectLst/>
                <a:latin typeface="KaTeX_Main"/>
              </a:rPr>
              <a:t>P(A)</a:t>
            </a: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If </a:t>
            </a:r>
            <a:r>
              <a:rPr lang="en-US" b="0" i="0" dirty="0">
                <a:solidFill>
                  <a:srgbClr val="21242C"/>
                </a:solidFill>
                <a:effectLst/>
                <a:latin typeface="KaTeX_Main"/>
              </a:rPr>
              <a:t>P(A) &gt; P(B)</a:t>
            </a: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, then event A has a higher chance of occurring than event B.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If </a:t>
            </a:r>
            <a:r>
              <a:rPr lang="en-US" b="0" i="0" dirty="0">
                <a:solidFill>
                  <a:srgbClr val="21242C"/>
                </a:solidFill>
                <a:effectLst/>
                <a:latin typeface="KaTeX_Main"/>
              </a:rPr>
              <a:t>P(A) = P(B)</a:t>
            </a:r>
            <a:r>
              <a:rPr lang="en-US" i="1" dirty="0">
                <a:solidFill>
                  <a:srgbClr val="21242C"/>
                </a:solidFill>
                <a:latin typeface="KaTeX_Math"/>
              </a:rPr>
              <a:t>, </a:t>
            </a:r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then events A and B are equally likely to occur.</a:t>
            </a:r>
          </a:p>
        </p:txBody>
      </p:sp>
    </p:spTree>
    <p:extLst>
      <p:ext uri="{BB962C8B-B14F-4D97-AF65-F5344CB8AC3E}">
        <p14:creationId xmlns:p14="http://schemas.microsoft.com/office/powerpoint/2010/main" val="249222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28CE-C028-4482-A563-7B2E50D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Terminologies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5FC0-6DF1-4D95-B192-4FE3B987E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1348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Experiment</a:t>
            </a:r>
          </a:p>
          <a:p>
            <a:pPr marL="0" indent="0">
              <a:buNone/>
            </a:pPr>
            <a:r>
              <a:rPr lang="en-US" dirty="0"/>
              <a:t>A random experiment is a repeatable action that results in one of a well-defined set of outcomes.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B08E6-DFB9-4ABD-A294-4C4E596C4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58" y="3542681"/>
            <a:ext cx="5625883" cy="26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F92-D93B-4CF5-AF28-497356E6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Terminologies of Probability : Random Experiment – Example 1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7495-0066-4AB3-AAFF-C61122CF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Tossing a dice is an example of a random experiment.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72BF2-690F-42E8-85DC-49855E49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08" y="3004921"/>
            <a:ext cx="3313458" cy="29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B1E2-36EB-4AF9-97D1-572AADE5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Terminologies of Probability : Random Experiment – Example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A162-9356-4817-9EA0-D2D62789E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 of a random experiment is flipping a coin.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BC547-2546-4771-AF57-EE67939C5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75" y="2215047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3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8F29-336C-4532-B389-39E60000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Terminologies of Probability : Sample Size or Sample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AD4C-D9CF-4504-B47B-5003B906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denote Sample size by capital S.</a:t>
            </a:r>
          </a:p>
          <a:p>
            <a:r>
              <a:rPr lang="en-US" dirty="0"/>
              <a:t>The sample space S of a random experiment is the set of all possible outcomes of the experiment. </a:t>
            </a:r>
          </a:p>
          <a:p>
            <a:pPr marL="0" indent="0">
              <a:buNone/>
            </a:pPr>
            <a:r>
              <a:rPr lang="en-US" b="1" dirty="0"/>
              <a:t>Example</a:t>
            </a:r>
          </a:p>
          <a:p>
            <a:r>
              <a:rPr lang="en-US" dirty="0"/>
              <a:t>for </a:t>
            </a:r>
            <a:r>
              <a:rPr lang="en-US"/>
              <a:t>the dice-tossing </a:t>
            </a:r>
            <a:r>
              <a:rPr lang="en-US" dirty="0"/>
              <a:t>experiment S = {I, 2, 3,4,5, 6}.</a:t>
            </a:r>
          </a:p>
          <a:p>
            <a:r>
              <a:rPr lang="en-US" dirty="0"/>
              <a:t> For the coin-flipping experiment S = {H, T}. </a:t>
            </a:r>
          </a:p>
        </p:txBody>
      </p:sp>
    </p:spTree>
    <p:extLst>
      <p:ext uri="{BB962C8B-B14F-4D97-AF65-F5344CB8AC3E}">
        <p14:creationId xmlns:p14="http://schemas.microsoft.com/office/powerpoint/2010/main" val="168021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0BF4A-7DFC-4B36-914A-7CCE410B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 and Proof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CD409-7778-49F3-A48C-8ED5FC34B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are, in fact, all perfect squares.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equations say: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first 1 odd number is 1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first 2 odd numbers is 2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first 3 odd numbers is 3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first 4 odd numbers is 4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first 5 odd numbers is 5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7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4CB0-F860-4D0D-86ED-2BEDD3EB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Terminologies of Probability : Event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E9F4-F246-4EBB-A087-191A7FDB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subset of a sample space is called an event. </a:t>
            </a:r>
          </a:p>
          <a:p>
            <a:r>
              <a:rPr lang="en-US" dirty="0"/>
              <a:t>Simple events are the I-element subsets of the sample space. </a:t>
            </a:r>
          </a:p>
          <a:p>
            <a:r>
              <a:rPr lang="en-US" dirty="0"/>
              <a:t>We denote events by capital letters. </a:t>
            </a:r>
          </a:p>
          <a:p>
            <a:r>
              <a:rPr lang="en-US" dirty="0"/>
              <a:t>For the dice-tossing experiment, the simple events are {I}, {2}, {3}, {4}, {5}, {6}. </a:t>
            </a:r>
          </a:p>
          <a:p>
            <a:r>
              <a:rPr lang="en-US" dirty="0"/>
              <a:t>Some other events in this sample space are: </a:t>
            </a:r>
          </a:p>
          <a:p>
            <a:r>
              <a:rPr lang="en-US" dirty="0"/>
              <a:t>An even number is rolled, E = {2,4,6} </a:t>
            </a:r>
          </a:p>
          <a:p>
            <a:r>
              <a:rPr lang="en-US" dirty="0"/>
              <a:t>An odd number is rolled, 0 = {I, 3, 5}</a:t>
            </a:r>
          </a:p>
        </p:txBody>
      </p:sp>
    </p:spTree>
    <p:extLst>
      <p:ext uri="{BB962C8B-B14F-4D97-AF65-F5344CB8AC3E}">
        <p14:creationId xmlns:p14="http://schemas.microsoft.com/office/powerpoint/2010/main" val="975924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C8AB-2571-477C-B82C-AE789431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1 Coin Tossing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EDF087-5218-4F4A-AAF5-0676CD88D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3" y="2118280"/>
            <a:ext cx="5102087" cy="42672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7FC64-D083-479D-AC02-05415861D522}"/>
              </a:ext>
            </a:extLst>
          </p:cNvPr>
          <p:cNvSpPr txBox="1"/>
          <p:nvPr/>
        </p:nvSpPr>
        <p:spPr>
          <a:xfrm>
            <a:off x="1490869" y="1719818"/>
            <a:ext cx="921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06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482-A869-4984-968E-36EAFE93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A5F0-7B22-461C-A30F-809CC566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There are six different outcomes.</a:t>
            </a:r>
          </a:p>
          <a:p>
            <a:pPr marL="0" indent="0">
              <a:buNone/>
            </a:pPr>
            <a:endParaRPr lang="en-US" b="0" i="0" dirty="0">
              <a:solidFill>
                <a:srgbClr val="21242C"/>
              </a:solidFill>
              <a:effectLst/>
              <a:latin typeface="Lato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FABC0-E220-4A29-81EF-F47B2B49C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08" y="3004921"/>
            <a:ext cx="3313458" cy="29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9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79D-1B87-46D9-8CF4-CB38D38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2F9A-4637-4110-B9C9-0195DC42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What’s the probability of rolling a one? 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6C36C-2B3F-4EA6-B083-7354DCC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1" y="1441165"/>
            <a:ext cx="3313458" cy="29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6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79D-1B87-46D9-8CF4-CB38D38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2F9A-4637-4110-B9C9-0195DC42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What’s the probability of rolling a one? 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6C36C-2B3F-4EA6-B083-7354DCC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71" y="2766728"/>
            <a:ext cx="3313458" cy="298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35694-87AD-4AF4-B6A3-827DE534D8CC}"/>
              </a:ext>
            </a:extLst>
          </p:cNvPr>
          <p:cNvSpPr txBox="1"/>
          <p:nvPr/>
        </p:nvSpPr>
        <p:spPr>
          <a:xfrm>
            <a:off x="838200" y="2397396"/>
            <a:ext cx="8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9CFA0-4178-417C-BF95-8454BB3E2025}"/>
              </a:ext>
            </a:extLst>
          </p:cNvPr>
          <p:cNvSpPr txBox="1"/>
          <p:nvPr/>
        </p:nvSpPr>
        <p:spPr>
          <a:xfrm>
            <a:off x="2266122" y="3429000"/>
            <a:ext cx="3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P(1) = 1 / 6</a:t>
            </a:r>
          </a:p>
        </p:txBody>
      </p:sp>
    </p:spTree>
    <p:extLst>
      <p:ext uri="{BB962C8B-B14F-4D97-AF65-F5344CB8AC3E}">
        <p14:creationId xmlns:p14="http://schemas.microsoft.com/office/powerpoint/2010/main" val="1823835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79D-1B87-46D9-8CF4-CB38D38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2F9A-4637-4110-B9C9-0195DC42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What’s the probability of rolling a one or a six?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6C36C-2B3F-4EA6-B083-7354DCC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42" y="2872400"/>
            <a:ext cx="3313458" cy="29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79D-1B87-46D9-8CF4-CB38D38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2F9A-4637-4110-B9C9-0195DC42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What’s the probability of rolling a one? 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6C36C-2B3F-4EA6-B083-7354DCC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71" y="2766728"/>
            <a:ext cx="3313458" cy="298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35694-87AD-4AF4-B6A3-827DE534D8CC}"/>
              </a:ext>
            </a:extLst>
          </p:cNvPr>
          <p:cNvSpPr txBox="1"/>
          <p:nvPr/>
        </p:nvSpPr>
        <p:spPr>
          <a:xfrm>
            <a:off x="838200" y="2397396"/>
            <a:ext cx="8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9CFA0-4178-417C-BF95-8454BB3E2025}"/>
              </a:ext>
            </a:extLst>
          </p:cNvPr>
          <p:cNvSpPr txBox="1"/>
          <p:nvPr/>
        </p:nvSpPr>
        <p:spPr>
          <a:xfrm>
            <a:off x="838200" y="3429000"/>
            <a:ext cx="4966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P(1 or 6) = 2 / 6</a:t>
            </a:r>
          </a:p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P(1 or 6) = 1 / 3</a:t>
            </a:r>
          </a:p>
          <a:p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2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79D-1B87-46D9-8CF4-CB38D38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2F9A-4637-4110-B9C9-0195DC42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What’s the probability of rolling an even number (i.e., rolling a two, four or a six)?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6C36C-2B3F-4EA6-B083-7354DCC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42" y="2872400"/>
            <a:ext cx="3313458" cy="29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3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79D-1B87-46D9-8CF4-CB38D38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 : Rolling 1 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2F9A-4637-4110-B9C9-0195DC42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42C"/>
                </a:solidFill>
                <a:effectLst/>
                <a:latin typeface="Lato"/>
              </a:rPr>
              <a:t>What’s the probability of rolling a one? 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6C36C-2B3F-4EA6-B083-7354DCC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71" y="2766728"/>
            <a:ext cx="3313458" cy="298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35694-87AD-4AF4-B6A3-827DE534D8CC}"/>
              </a:ext>
            </a:extLst>
          </p:cNvPr>
          <p:cNvSpPr txBox="1"/>
          <p:nvPr/>
        </p:nvSpPr>
        <p:spPr>
          <a:xfrm>
            <a:off x="838200" y="2397396"/>
            <a:ext cx="8971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9CFA0-4178-417C-BF95-8454BB3E2025}"/>
              </a:ext>
            </a:extLst>
          </p:cNvPr>
          <p:cNvSpPr txBox="1"/>
          <p:nvPr/>
        </p:nvSpPr>
        <p:spPr>
          <a:xfrm>
            <a:off x="838200" y="3429000"/>
            <a:ext cx="49662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P(even) = 3 / 6</a:t>
            </a:r>
          </a:p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P(even) = 1/ 2</a:t>
            </a:r>
          </a:p>
          <a:p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25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D7DE-D52D-49F3-89C0-1A9E8CEE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12E6-4E82-45C7-89A9-F0F8E307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There are 6 beads in a bag, 3 are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2 are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yellow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and 1 is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What is the probability of picking a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yellow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63576-3E39-4EE7-A169-E31EBAB5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35" y="2673626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A86F3-5036-461A-9C2A-62BDFEFE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CD01-0A91-45A5-AF6F-62F0EFB1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this point, we feel quite sure that this is always true.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make a discovery: 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first </a:t>
            </a:r>
            <a:r>
              <a:rPr lang="en-US" altLang="en-US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numbers is </a:t>
            </a:r>
            <a:r>
              <a:rPr lang="en-US" altLang="en-US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928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D7DE-D52D-49F3-89C0-1A9E8CEE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12E6-4E82-45C7-89A9-F0F8E307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There are 6 beads in a bag, 3 are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2 are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yellow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and 1 is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What is the probability of picking a 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yellow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P(yellow) = 2 / 6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P(yellow) = 1 / 3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63576-3E39-4EE7-A169-E31EBAB5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61" y="3750365"/>
            <a:ext cx="2286000" cy="19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2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24F8-9DB8-4619-9A64-49EE1C19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Probability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5A00D3-7FC1-4829-8CB0-BC137E056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8" y="2872788"/>
            <a:ext cx="1866900" cy="31051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0B664-CF75-4C97-B497-E8753641A79C}"/>
              </a:ext>
            </a:extLst>
          </p:cNvPr>
          <p:cNvSpPr txBox="1"/>
          <p:nvPr/>
        </p:nvSpPr>
        <p:spPr>
          <a:xfrm>
            <a:off x="3352800" y="1974574"/>
            <a:ext cx="7712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There is a bag full of colored balls,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Balls are picked out and replaced. John did this 1000 times and obtained the following results: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 picked out: 300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balls: 200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450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50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a) What is the probability of picking a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 green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ball?</a:t>
            </a:r>
          </a:p>
        </p:txBody>
      </p:sp>
    </p:spTree>
    <p:extLst>
      <p:ext uri="{BB962C8B-B14F-4D97-AF65-F5344CB8AC3E}">
        <p14:creationId xmlns:p14="http://schemas.microsoft.com/office/powerpoint/2010/main" val="401571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24F8-9DB8-4619-9A64-49EE1C19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Probability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5A00D3-7FC1-4829-8CB0-BC137E056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8" y="2872788"/>
            <a:ext cx="1866900" cy="31051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0B664-CF75-4C97-B497-E8753641A79C}"/>
              </a:ext>
            </a:extLst>
          </p:cNvPr>
          <p:cNvSpPr txBox="1"/>
          <p:nvPr/>
        </p:nvSpPr>
        <p:spPr>
          <a:xfrm>
            <a:off x="3352800" y="197457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There is a bag full of colored balls,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Balls are picked out and replaced. John did this 1000 times and obtained the following results: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 picked out: 300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balls: 200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450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50</a:t>
            </a:r>
          </a:p>
          <a:p>
            <a:pPr marL="342900" indent="-342900" algn="just">
              <a:buAutoNum type="alphaLcParenR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What is the probability of picking a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 green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ball?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45F0A-E57D-4427-91AC-24076596B50E}"/>
              </a:ext>
            </a:extLst>
          </p:cNvPr>
          <p:cNvSpPr txBox="1"/>
          <p:nvPr/>
        </p:nvSpPr>
        <p:spPr>
          <a:xfrm>
            <a:off x="2769704" y="4102197"/>
            <a:ext cx="9037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DC18A-8185-4132-9398-DE46847F72E9}"/>
              </a:ext>
            </a:extLst>
          </p:cNvPr>
          <p:cNvSpPr txBox="1"/>
          <p:nvPr/>
        </p:nvSpPr>
        <p:spPr>
          <a:xfrm>
            <a:off x="3902765" y="489005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P(green) = 450/1000 = 0.45</a:t>
            </a:r>
          </a:p>
        </p:txBody>
      </p:sp>
    </p:spTree>
    <p:extLst>
      <p:ext uri="{BB962C8B-B14F-4D97-AF65-F5344CB8AC3E}">
        <p14:creationId xmlns:p14="http://schemas.microsoft.com/office/powerpoint/2010/main" val="1202388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24F8-9DB8-4619-9A64-49EE1C19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Probability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5A00D3-7FC1-4829-8CB0-BC137E056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8" y="2872788"/>
            <a:ext cx="1866900" cy="31051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0B664-CF75-4C97-B497-E8753641A79C}"/>
              </a:ext>
            </a:extLst>
          </p:cNvPr>
          <p:cNvSpPr txBox="1"/>
          <p:nvPr/>
        </p:nvSpPr>
        <p:spPr>
          <a:xfrm>
            <a:off x="3352800" y="1974574"/>
            <a:ext cx="7712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There is a bag full of colored balls,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Balls are picked out and replaced. John did this 1000 times and obtained the following results: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 picked out: 300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balls: 200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450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50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b) If there are 100 balls in the bag, how many of them are likely to be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181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24F8-9DB8-4619-9A64-49EE1C19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Probability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5A00D3-7FC1-4829-8CB0-BC137E056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8" y="2872788"/>
            <a:ext cx="1866900" cy="31051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0B664-CF75-4C97-B497-E8753641A79C}"/>
              </a:ext>
            </a:extLst>
          </p:cNvPr>
          <p:cNvSpPr txBox="1"/>
          <p:nvPr/>
        </p:nvSpPr>
        <p:spPr>
          <a:xfrm>
            <a:off x="3352800" y="1974574"/>
            <a:ext cx="7712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There is a bag full of colored balls,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Balls are picked out and replaced. John did this 1000 times and obtained the following results: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blue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 picked out: 300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red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balls: 200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450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Number of </a:t>
            </a:r>
            <a:r>
              <a:rPr lang="en-US" b="0" i="0" dirty="0">
                <a:solidFill>
                  <a:srgbClr val="FFC000"/>
                </a:solidFill>
                <a:effectLst/>
                <a:latin typeface="Source Sans Pro" panose="020B0503030403020204" pitchFamily="34" charset="0"/>
              </a:rPr>
              <a:t>orange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balls: 50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b) If there are 100 balls in the bag, how many of them are likely to be </a:t>
            </a:r>
            <a:r>
              <a:rPr lang="en-US" b="0" i="0" dirty="0">
                <a:solidFill>
                  <a:schemeClr val="accent6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11CD8-E354-45D3-BCBE-E9AE427D9B9D}"/>
              </a:ext>
            </a:extLst>
          </p:cNvPr>
          <p:cNvSpPr txBox="1"/>
          <p:nvPr/>
        </p:nvSpPr>
        <p:spPr>
          <a:xfrm>
            <a:off x="2769704" y="4102197"/>
            <a:ext cx="9037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/>
              </a:rPr>
              <a:t>Probability of an event = (# of ways it can happen) / (total number of outcomes)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04016-0890-4B48-B9DF-9E3C20DAC6CB}"/>
              </a:ext>
            </a:extLst>
          </p:cNvPr>
          <p:cNvSpPr txBox="1"/>
          <p:nvPr/>
        </p:nvSpPr>
        <p:spPr>
          <a:xfrm>
            <a:off x="3180522" y="4744278"/>
            <a:ext cx="833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experiment suggests that 450 out of 1000 balls are green. Therefore, out of 100 balls, 45 are 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76346-6C19-48A0-A5C4-37FB2E6E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F915-4799-4AF2-8DAE-4DB775BC1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we know that the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odd number is 2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 we can write this statement more precisely as: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1 + 3 + 5 + . . . + (2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=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important to realize that this is still a discovery.</a:t>
            </a: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cannot conclude by checking a finite number of cases that a property is true for all numbers (there are infinitely many).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9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09F85-507F-48E9-8073-E056665A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45CB-3A3F-4401-99B2-E0C31E14B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see this more clearly.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someone tells us he has added up the first trillion odd numbers and found that they do not</a:t>
            </a:r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up to 1 trillion squared.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would we tell this person?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7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13E71-954D-4DBD-A261-4FD35EBC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en-US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0AC4-2933-4F06-9814-943D2614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would be silly to say that we’re sure it’s true because we’ve already checked the first five cases.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could, however, take out paper and pencil and start checking it ourself. </a:t>
            </a: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(This would probably take the rest of our life.)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7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2596</Words>
  <Application>Microsoft Office PowerPoint</Application>
  <PresentationFormat>Widescreen</PresentationFormat>
  <Paragraphs>288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KaTeX_Main</vt:lpstr>
      <vt:lpstr>KaTeX_Math</vt:lpstr>
      <vt:lpstr>Lato</vt:lpstr>
      <vt:lpstr>Source Sans Pro</vt:lpstr>
      <vt:lpstr>Tahoma</vt:lpstr>
      <vt:lpstr>Times New Roman</vt:lpstr>
      <vt:lpstr>Office Theme</vt:lpstr>
      <vt:lpstr>Equation</vt:lpstr>
      <vt:lpstr>Mathematical   Induction</vt:lpstr>
      <vt:lpstr>Mathematical Induction</vt:lpstr>
      <vt:lpstr>Discovery and Proof </vt:lpstr>
      <vt:lpstr> Discovery and Proof</vt:lpstr>
      <vt:lpstr>Discovery and Proof</vt:lpstr>
      <vt:lpstr>Discovery</vt:lpstr>
      <vt:lpstr>Discovery</vt:lpstr>
      <vt:lpstr>Discovery</vt:lpstr>
      <vt:lpstr>Discovery</vt:lpstr>
      <vt:lpstr>Proof</vt:lpstr>
      <vt:lpstr>Mathematical Induction </vt:lpstr>
      <vt:lpstr>Mathematical Induction</vt:lpstr>
      <vt:lpstr>Mathematical Induction</vt:lpstr>
      <vt:lpstr>Mathematical Induction</vt:lpstr>
      <vt:lpstr>Mathematical Induction</vt:lpstr>
      <vt:lpstr>Mathematical Induction Steps</vt:lpstr>
      <vt:lpstr>Mathematical Induction</vt:lpstr>
      <vt:lpstr>Mathematical Induction</vt:lpstr>
      <vt:lpstr>Mathematical Induction</vt:lpstr>
      <vt:lpstr>Mathematical Induction</vt:lpstr>
      <vt:lpstr>A Proof by Mathematical Induction : Example 1</vt:lpstr>
      <vt:lpstr>A Proof by Mathematical Induction : Example 1 – Step 1</vt:lpstr>
      <vt:lpstr>A Proof by Mathematical Induction : Example 1 – Step 2</vt:lpstr>
      <vt:lpstr>A Proof by Mathematical Induction : Example 1 – Step 3</vt:lpstr>
      <vt:lpstr>A Proof by Mathematical Induction : Example 1 – Step 3</vt:lpstr>
      <vt:lpstr>A Proof by Mathematical Induction : Example 1 – Step 3</vt:lpstr>
      <vt:lpstr>A Proof by Mathematical Induction : Example 1 – Step 4</vt:lpstr>
      <vt:lpstr>A Proof by Mathematical Induction : Example 2</vt:lpstr>
      <vt:lpstr>A Proof by Mathematical Induction : Example 2 – Step 1</vt:lpstr>
      <vt:lpstr>A Proof by Mathematical Induction : A Proof A Proof  by Mathematical Induction : Example 1 – Step 2</vt:lpstr>
      <vt:lpstr>Proof  by Mathematical Induction : Example 1 – Step 3</vt:lpstr>
      <vt:lpstr>Proof  by Mathematical Induction : Example 1 – Step 2</vt:lpstr>
      <vt:lpstr>Proof  by Mathematical Induction : Example 1 – Step 4</vt:lpstr>
      <vt:lpstr>Mathematical Induction</vt:lpstr>
      <vt:lpstr>Proving an Inequality by Induction : Example 3</vt:lpstr>
      <vt:lpstr>Proving an Inequality by Induction : Example 3 - Step 1</vt:lpstr>
      <vt:lpstr>Proving an Inequality by Induction : Example 3 - Step 2</vt:lpstr>
      <vt:lpstr>Proving an Inequality by Induction : Example 3 - Step 2</vt:lpstr>
      <vt:lpstr>Proving an Inequality by Induction : Example 3 - Step 2</vt:lpstr>
      <vt:lpstr>Proving an Inequality by Induction : Example 3 - Step 4</vt:lpstr>
      <vt:lpstr>Probability Use in Computer Science</vt:lpstr>
      <vt:lpstr>Probability Use in Computer Science</vt:lpstr>
      <vt:lpstr>Probability Use in Computer Science</vt:lpstr>
      <vt:lpstr>Probability</vt:lpstr>
      <vt:lpstr>Points to Remember about Probability</vt:lpstr>
      <vt:lpstr>Basic Terminologies of Probability</vt:lpstr>
      <vt:lpstr>Basic Terminologies of Probability : Random Experiment – Example 1 </vt:lpstr>
      <vt:lpstr>Basic Terminologies of Probability : Random Experiment – Example 2</vt:lpstr>
      <vt:lpstr>Basic Terminologies of Probability : Sample Size or Sample Space</vt:lpstr>
      <vt:lpstr>Basic Terminologies of Probability : Event</vt:lpstr>
      <vt:lpstr>1st Example of Probability : 1 Coin Tossing</vt:lpstr>
      <vt:lpstr>2nd Example of Probability : Rolling 1 Dice</vt:lpstr>
      <vt:lpstr>2nd Example of Probability : Rolling 1 Dice</vt:lpstr>
      <vt:lpstr>2nd Example of Probability : Rolling 1 Dice</vt:lpstr>
      <vt:lpstr>2nd Example of Probability : Rolling 1 Dice</vt:lpstr>
      <vt:lpstr>2nd Example of Probability : Rolling 1 Dice</vt:lpstr>
      <vt:lpstr>2nd Example of Probability : Rolling 1 Dice</vt:lpstr>
      <vt:lpstr>2nd Example of Probability : Rolling 1 Dice</vt:lpstr>
      <vt:lpstr>3rd Example of Probability</vt:lpstr>
      <vt:lpstr>3rd Example of Probability</vt:lpstr>
      <vt:lpstr>4th Example of Probability</vt:lpstr>
      <vt:lpstr>4th Example of Probability</vt:lpstr>
      <vt:lpstr>4th Example of Probability</vt:lpstr>
      <vt:lpstr>4th Example of 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Shafique</dc:creator>
  <cp:lastModifiedBy>Sara Shafique</cp:lastModifiedBy>
  <cp:revision>40</cp:revision>
  <dcterms:created xsi:type="dcterms:W3CDTF">2020-12-23T15:20:27Z</dcterms:created>
  <dcterms:modified xsi:type="dcterms:W3CDTF">2022-06-22T13:37:07Z</dcterms:modified>
</cp:coreProperties>
</file>